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0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4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5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6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7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28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9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0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1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2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3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4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5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36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37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8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39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0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1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2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3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4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5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46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7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8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49.xml" ContentType="application/vnd.openxmlformats-officedocument.them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0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51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52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3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theme/theme54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55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56.xml" ContentType="application/vnd.openxmlformats-officedocument.theme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heme/theme57.xml" ContentType="application/vnd.openxmlformats-officedocument.theme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58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heme/theme59.xml" ContentType="application/vnd.openxmlformats-officedocument.theme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60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1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theme/theme62.xml" ContentType="application/vnd.openxmlformats-officedocument.theme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63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4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65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theme/theme66.xml" ContentType="application/vnd.openxmlformats-officedocument.theme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theme/theme67.xml" ContentType="application/vnd.openxmlformats-officedocument.theme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theme/theme68.xml" ContentType="application/vnd.openxmlformats-officedocument.theme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69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theme/theme70.xml" ContentType="application/vnd.openxmlformats-officedocument.theme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theme/theme71.xml" ContentType="application/vnd.openxmlformats-officedocument.theme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theme/theme72.xml" ContentType="application/vnd.openxmlformats-officedocument.theme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73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theme/theme74.xml" ContentType="application/vnd.openxmlformats-officedocument.theme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theme/theme75.xml" ContentType="application/vnd.openxmlformats-officedocument.theme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theme/theme76.xml" ContentType="application/vnd.openxmlformats-officedocument.theme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  <p:sldMasterId id="2147483741" r:id="rId3"/>
    <p:sldMasterId id="2147483754" r:id="rId4"/>
    <p:sldMasterId id="2147483767" r:id="rId5"/>
    <p:sldMasterId id="2147483780" r:id="rId6"/>
    <p:sldMasterId id="2147483793" r:id="rId7"/>
    <p:sldMasterId id="2147483806" r:id="rId8"/>
    <p:sldMasterId id="2147483819" r:id="rId9"/>
    <p:sldMasterId id="2147483832" r:id="rId10"/>
    <p:sldMasterId id="2147483845" r:id="rId11"/>
    <p:sldMasterId id="2147483909" r:id="rId12"/>
    <p:sldMasterId id="2147483922" r:id="rId13"/>
    <p:sldMasterId id="2147483935" r:id="rId14"/>
    <p:sldMasterId id="2147483948" r:id="rId15"/>
    <p:sldMasterId id="2147483961" r:id="rId16"/>
    <p:sldMasterId id="2147483974" r:id="rId17"/>
    <p:sldMasterId id="2147484059" r:id="rId18"/>
    <p:sldMasterId id="2147484071" r:id="rId19"/>
    <p:sldMasterId id="2147484084" r:id="rId20"/>
    <p:sldMasterId id="2147484097" r:id="rId21"/>
    <p:sldMasterId id="2147484110" r:id="rId22"/>
    <p:sldMasterId id="2147484123" r:id="rId23"/>
    <p:sldMasterId id="2147484136" r:id="rId24"/>
    <p:sldMasterId id="2147484149" r:id="rId25"/>
    <p:sldMasterId id="2147484162" r:id="rId26"/>
    <p:sldMasterId id="2147484175" r:id="rId27"/>
    <p:sldMasterId id="2147484188" r:id="rId28"/>
    <p:sldMasterId id="2147484200" r:id="rId29"/>
    <p:sldMasterId id="2147484213" r:id="rId30"/>
    <p:sldMasterId id="2147484226" r:id="rId31"/>
    <p:sldMasterId id="2147484239" r:id="rId32"/>
    <p:sldMasterId id="2147484252" r:id="rId33"/>
    <p:sldMasterId id="2147484265" r:id="rId34"/>
    <p:sldMasterId id="2147484278" r:id="rId35"/>
    <p:sldMasterId id="2147484290" r:id="rId36"/>
    <p:sldMasterId id="2147484302" r:id="rId37"/>
    <p:sldMasterId id="2147484314" r:id="rId38"/>
    <p:sldMasterId id="2147484326" r:id="rId39"/>
    <p:sldMasterId id="2147484339" r:id="rId40"/>
    <p:sldMasterId id="2147484352" r:id="rId41"/>
    <p:sldMasterId id="2147484365" r:id="rId42"/>
    <p:sldMasterId id="2147484378" r:id="rId43"/>
    <p:sldMasterId id="2147484391" r:id="rId44"/>
    <p:sldMasterId id="2147484404" r:id="rId45"/>
    <p:sldMasterId id="2147484417" r:id="rId46"/>
    <p:sldMasterId id="2147484430" r:id="rId47"/>
    <p:sldMasterId id="2147484443" r:id="rId48"/>
    <p:sldMasterId id="2147484455" r:id="rId49"/>
    <p:sldMasterId id="2147484468" r:id="rId50"/>
    <p:sldMasterId id="2147484481" r:id="rId51"/>
    <p:sldMasterId id="2147484494" r:id="rId52"/>
    <p:sldMasterId id="2147484507" r:id="rId53"/>
    <p:sldMasterId id="2147484520" r:id="rId54"/>
    <p:sldMasterId id="2147484533" r:id="rId55"/>
    <p:sldMasterId id="2147484545" r:id="rId56"/>
    <p:sldMasterId id="2147484557" r:id="rId57"/>
    <p:sldMasterId id="2147484569" r:id="rId58"/>
    <p:sldMasterId id="2147484581" r:id="rId59"/>
    <p:sldMasterId id="2147484594" r:id="rId60"/>
    <p:sldMasterId id="2147484607" r:id="rId61"/>
    <p:sldMasterId id="2147484620" r:id="rId62"/>
    <p:sldMasterId id="2147484633" r:id="rId63"/>
    <p:sldMasterId id="2147484646" r:id="rId64"/>
    <p:sldMasterId id="2147484659" r:id="rId65"/>
    <p:sldMasterId id="2147484672" r:id="rId66"/>
    <p:sldMasterId id="2147484685" r:id="rId67"/>
    <p:sldMasterId id="2147484698" r:id="rId68"/>
    <p:sldMasterId id="2147484710" r:id="rId69"/>
    <p:sldMasterId id="2147484723" r:id="rId70"/>
    <p:sldMasterId id="2147484736" r:id="rId71"/>
    <p:sldMasterId id="2147484749" r:id="rId72"/>
    <p:sldMasterId id="2147484762" r:id="rId73"/>
    <p:sldMasterId id="2147484775" r:id="rId74"/>
    <p:sldMasterId id="2147484788" r:id="rId75"/>
    <p:sldMasterId id="2147484800" r:id="rId76"/>
    <p:sldMasterId id="2147484812" r:id="rId77"/>
  </p:sldMasterIdLst>
  <p:notesMasterIdLst>
    <p:notesMasterId r:id="rId93"/>
  </p:notesMasterIdLst>
  <p:handoutMasterIdLst>
    <p:handoutMasterId r:id="rId94"/>
  </p:handoutMasterIdLst>
  <p:sldIdLst>
    <p:sldId id="330" r:id="rId78"/>
    <p:sldId id="405" r:id="rId79"/>
    <p:sldId id="385" r:id="rId80"/>
    <p:sldId id="384" r:id="rId81"/>
    <p:sldId id="395" r:id="rId82"/>
    <p:sldId id="396" r:id="rId83"/>
    <p:sldId id="399" r:id="rId84"/>
    <p:sldId id="389" r:id="rId85"/>
    <p:sldId id="401" r:id="rId86"/>
    <p:sldId id="391" r:id="rId87"/>
    <p:sldId id="392" r:id="rId88"/>
    <p:sldId id="394" r:id="rId89"/>
    <p:sldId id="400" r:id="rId90"/>
    <p:sldId id="402" r:id="rId91"/>
    <p:sldId id="403" r:id="rId9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299782"/>
    <a:srgbClr val="B9E9C3"/>
    <a:srgbClr val="D6F2DC"/>
    <a:srgbClr val="000000"/>
    <a:srgbClr val="004846"/>
    <a:srgbClr val="FFE7E7"/>
    <a:srgbClr val="E8F8EB"/>
    <a:srgbClr val="E2EEE5"/>
    <a:srgbClr val="90E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3659" autoAdjust="0"/>
  </p:normalViewPr>
  <p:slideViewPr>
    <p:cSldViewPr>
      <p:cViewPr>
        <p:scale>
          <a:sx n="60" d="100"/>
          <a:sy n="60" d="100"/>
        </p:scale>
        <p:origin x="-232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Master" Target="slideMasters/slideMaster76.xml"/><Relationship Id="rId84" Type="http://schemas.openxmlformats.org/officeDocument/2006/relationships/slide" Target="slides/slide7.xml"/><Relationship Id="rId89" Type="http://schemas.openxmlformats.org/officeDocument/2006/relationships/slide" Target="slides/slide12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2.xml"/><Relationship Id="rId87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5.xml"/><Relationship Id="rId90" Type="http://schemas.openxmlformats.org/officeDocument/2006/relationships/slide" Target="slides/slide13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3.xml"/><Relationship Id="rId85" Type="http://schemas.openxmlformats.org/officeDocument/2006/relationships/slide" Target="slides/slide8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6.xml"/><Relationship Id="rId88" Type="http://schemas.openxmlformats.org/officeDocument/2006/relationships/slide" Target="slides/slide11.xml"/><Relationship Id="rId91" Type="http://schemas.openxmlformats.org/officeDocument/2006/relationships/slide" Target="slides/slide14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1.xml"/><Relationship Id="rId81" Type="http://schemas.openxmlformats.org/officeDocument/2006/relationships/slide" Target="slides/slide4.xml"/><Relationship Id="rId86" Type="http://schemas.openxmlformats.org/officeDocument/2006/relationships/slide" Target="slides/slide9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7741715879265091E-2"/>
                  <c:y val="1.687967519685039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130</a:t>
                    </a:r>
                    <a:r>
                      <a:rPr lang="ka-GE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(11.5%)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/>
                      <a:t>999</a:t>
                    </a:r>
                    <a:r>
                      <a:rPr lang="ka-GE" b="1" dirty="0" smtClean="0"/>
                      <a:t> (89.5%)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I დონე</c:v>
                </c:pt>
                <c:pt idx="1">
                  <c:v>II დონე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130</c:v>
                </c:pt>
                <c:pt idx="1">
                  <c:v>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9747424540682415"/>
          <c:y val="0.11895134262063396"/>
          <c:w val="0.80044242125984255"/>
          <c:h val="0.477639271653543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22-27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 დონე</c:v>
                </c:pt>
                <c:pt idx="1">
                  <c:v>1 დონე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28-33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 დონე</c:v>
                </c:pt>
                <c:pt idx="1">
                  <c:v>1 დონე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34-36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 დონე</c:v>
                </c:pt>
                <c:pt idx="1">
                  <c:v>1 დონე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3.4</c:v>
                </c:pt>
                <c:pt idx="1">
                  <c:v>3.1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37-41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 დონე</c:v>
                </c:pt>
                <c:pt idx="1">
                  <c:v>1 დონე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95</c:v>
                </c:pt>
                <c:pt idx="1">
                  <c:v>91.5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&gt;41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 დონე</c:v>
                </c:pt>
                <c:pt idx="1">
                  <c:v>1 დონე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152896"/>
        <c:axId val="23171072"/>
        <c:axId val="0"/>
      </c:bar3DChart>
      <c:catAx>
        <c:axId val="23152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171072"/>
        <c:crosses val="autoZero"/>
        <c:auto val="1"/>
        <c:lblAlgn val="ctr"/>
        <c:lblOffset val="100"/>
        <c:noMultiLvlLbl val="0"/>
      </c:catAx>
      <c:valAx>
        <c:axId val="23171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3152896"/>
        <c:crosses val="autoZero"/>
        <c:crossBetween val="between"/>
        <c:majorUnit val="0.2"/>
        <c:minorUnit val="2.0000000000000004E-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0171517886106933"/>
          <c:y val="4.9960875984251966E-2"/>
          <c:w val="0.87768557020260107"/>
          <c:h val="0.52054699803149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"ლაიფი"</c:v>
                </c:pt>
                <c:pt idx="1">
                  <c:v>რეფერალური</c:v>
                </c:pt>
                <c:pt idx="2">
                  <c:v>"სენამედი"</c:v>
                </c:pt>
                <c:pt idx="3">
                  <c:v>ფოთის სამშობიარო სახლი</c:v>
                </c:pt>
                <c:pt idx="4">
                  <c:v>ხობის ჰოსპიტალი</c:v>
                </c:pt>
                <c:pt idx="5">
                  <c:v>მარტვილის ჰოსპიტალი</c:v>
                </c:pt>
                <c:pt idx="6">
                  <c:v>მესტია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0.63500000000000001</c:v>
                </c:pt>
                <c:pt idx="2">
                  <c:v>0.65300000000000002</c:v>
                </c:pt>
                <c:pt idx="3">
                  <c:v>0.318</c:v>
                </c:pt>
                <c:pt idx="4">
                  <c:v>0.153</c:v>
                </c:pt>
                <c:pt idx="5">
                  <c:v>0.3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86592"/>
        <c:axId val="23088128"/>
        <c:axId val="0"/>
      </c:bar3DChart>
      <c:catAx>
        <c:axId val="2308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3088128"/>
        <c:crosses val="autoZero"/>
        <c:auto val="1"/>
        <c:lblAlgn val="ctr"/>
        <c:lblOffset val="100"/>
        <c:noMultiLvlLbl val="0"/>
      </c:catAx>
      <c:valAx>
        <c:axId val="23088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08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0171517886106933"/>
          <c:y val="4.9960875984251966E-2"/>
          <c:w val="0.87768557020260107"/>
          <c:h val="0.52054699803149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ს/კ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"ლაიფი"</c:v>
                </c:pt>
                <c:pt idx="1">
                  <c:v>რეფერალური</c:v>
                </c:pt>
                <c:pt idx="2">
                  <c:v>"სენამედი"</c:v>
                </c:pt>
                <c:pt idx="3">
                  <c:v>ფოთის სამშობიარო სახლი</c:v>
                </c:pt>
                <c:pt idx="4">
                  <c:v>ხობის ჰოსპიტალი</c:v>
                </c:pt>
                <c:pt idx="5">
                  <c:v>მარტვილის ჰოსპიტალი</c:v>
                </c:pt>
                <c:pt idx="6">
                  <c:v>მესტია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0.69</c:v>
                </c:pt>
                <c:pt idx="1">
                  <c:v>0.63500000000000001</c:v>
                </c:pt>
                <c:pt idx="2">
                  <c:v>0.65300000000000002</c:v>
                </c:pt>
                <c:pt idx="3">
                  <c:v>0.318</c:v>
                </c:pt>
                <c:pt idx="4">
                  <c:v>0.153</c:v>
                </c:pt>
                <c:pt idx="5">
                  <c:v>0.3</c:v>
                </c:pt>
                <c:pt idx="6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გეგმიური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89887640449437E-2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ka-GE" dirty="0" smtClean="0"/>
                      <a:t>1</a:t>
                    </a:r>
                    <a:r>
                      <a:rPr lang="ka-GE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"ლაიფი"</c:v>
                </c:pt>
                <c:pt idx="1">
                  <c:v>რეფერალური</c:v>
                </c:pt>
                <c:pt idx="2">
                  <c:v>"სენამედი"</c:v>
                </c:pt>
                <c:pt idx="3">
                  <c:v>ფოთის სამშობიარო სახლი</c:v>
                </c:pt>
                <c:pt idx="4">
                  <c:v>ხობის ჰოსპიტალი</c:v>
                </c:pt>
                <c:pt idx="5">
                  <c:v>მარტვილის ჰოსპიტალი</c:v>
                </c:pt>
                <c:pt idx="6">
                  <c:v>მესტია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.00%">
                  <c:v>9.7000000000000003E-3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%">
                  <c:v>3.7999999999999999E-2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40064"/>
        <c:axId val="23241856"/>
        <c:axId val="0"/>
      </c:bar3DChart>
      <c:catAx>
        <c:axId val="2324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3241856"/>
        <c:crosses val="autoZero"/>
        <c:auto val="1"/>
        <c:lblAlgn val="ctr"/>
        <c:lblOffset val="100"/>
        <c:noMultiLvlLbl val="0"/>
      </c:catAx>
      <c:valAx>
        <c:axId val="23241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24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0171517886106933"/>
          <c:y val="4.9960875984251966E-2"/>
          <c:w val="0.87768557020260107"/>
          <c:h val="0.52054699803149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"ლაიფი"</c:v>
                </c:pt>
                <c:pt idx="1">
                  <c:v>რეფერალური</c:v>
                </c:pt>
                <c:pt idx="2">
                  <c:v>"სენამედი"</c:v>
                </c:pt>
                <c:pt idx="3">
                  <c:v>ფოთის სამშობიარო სახლი</c:v>
                </c:pt>
                <c:pt idx="4">
                  <c:v>ხობის ჰოსპიტალი</c:v>
                </c:pt>
                <c:pt idx="5">
                  <c:v>მარტვილის ჰოსპიტალი</c:v>
                </c:pt>
                <c:pt idx="6">
                  <c:v>მესტია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0.44366197183098594</c:v>
                </c:pt>
                <c:pt idx="1">
                  <c:v>0.52127659574468088</c:v>
                </c:pt>
                <c:pt idx="2">
                  <c:v>0.45230769230769224</c:v>
                </c:pt>
                <c:pt idx="3">
                  <c:v>0.31818181818181818</c:v>
                </c:pt>
                <c:pt idx="4">
                  <c:v>0.75</c:v>
                </c:pt>
                <c:pt idx="5">
                  <c:v>0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36544"/>
        <c:axId val="23838080"/>
        <c:axId val="0"/>
      </c:bar3DChart>
      <c:catAx>
        <c:axId val="2383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3838080"/>
        <c:crosses val="autoZero"/>
        <c:auto val="1"/>
        <c:lblAlgn val="ctr"/>
        <c:lblOffset val="100"/>
        <c:noMultiLvlLbl val="0"/>
      </c:catAx>
      <c:valAx>
        <c:axId val="23838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83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21850393700782E-2"/>
          <c:y val="0"/>
          <c:w val="0.64650738188976375"/>
          <c:h val="0.9406250000000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explosion val="7"/>
          </c:dPt>
          <c:dPt>
            <c:idx val="2"/>
            <c:bubble3D val="0"/>
            <c:explosion val="4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   &lt;1500 გრ</c:v>
                </c:pt>
                <c:pt idx="1">
                  <c:v>   1500-2500 გრ</c:v>
                </c:pt>
                <c:pt idx="2">
                  <c:v>   &gt;2500 გრ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რეფერალის დიაგნოზები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რდს</c:v>
                </c:pt>
                <c:pt idx="1">
                  <c:v>ასფიქსია</c:v>
                </c:pt>
                <c:pt idx="2">
                  <c:v>ჰემოლიზ. დაავადება</c:v>
                </c:pt>
                <c:pt idx="3">
                  <c:v>განვით. მანკები</c:v>
                </c:pt>
                <c:pt idx="4">
                  <c:v> სხვა ინფექცია</c:v>
                </c:pt>
                <c:pt idx="5">
                  <c:v>ჰემორაგ. დაავადება</c:v>
                </c:pt>
                <c:pt idx="6">
                  <c:v>სხვა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რეფერალის დიაგნოზები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რდს</c:v>
                </c:pt>
                <c:pt idx="1">
                  <c:v>ასფიქსია</c:v>
                </c:pt>
                <c:pt idx="2">
                  <c:v>ჰემოლიზ. დაავადება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6666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6E94E4-079F-4280-9C8D-E4A1D453B0F1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6ACBE-E97E-49D8-AFD2-8AD0CF5A8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9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03F62-F133-468C-A284-6F4DEB20F695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0" y="4422571"/>
            <a:ext cx="556452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92E988-B074-4623-BC62-A6BE941D2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2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2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image" Target="../media/image3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image" Target="../media/image3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image" Target="../media/image3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image" Target="../media/image3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8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6.xml"/><Relationship Id="rId11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9.xml"/><Relationship Id="rId14" Type="http://schemas.openxmlformats.org/officeDocument/2006/relationships/image" Target="../media/image3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image" Target="../media/image3.jpe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Relationship Id="rId14" Type="http://schemas.openxmlformats.org/officeDocument/2006/relationships/image" Target="../media/image3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image" Target="../media/image2.jpe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82.xml"/><Relationship Id="rId7" Type="http://schemas.openxmlformats.org/officeDocument/2006/relationships/slideLayout" Target="../slideLayouts/slideLayout586.xml"/><Relationship Id="rId12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81.xml"/><Relationship Id="rId1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5.xml"/><Relationship Id="rId11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8.xml"/><Relationship Id="rId14" Type="http://schemas.openxmlformats.org/officeDocument/2006/relationships/image" Target="../media/image3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8.xml"/><Relationship Id="rId12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0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Relationship Id="rId14" Type="http://schemas.openxmlformats.org/officeDocument/2006/relationships/image" Target="../media/image3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1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10.xml"/><Relationship Id="rId12" Type="http://schemas.openxmlformats.org/officeDocument/2006/relationships/slideLayout" Target="../slideLayouts/slideLayout615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9.xml"/><Relationship Id="rId11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07.xml"/><Relationship Id="rId9" Type="http://schemas.openxmlformats.org/officeDocument/2006/relationships/slideLayout" Target="../slideLayouts/slideLayout612.xml"/><Relationship Id="rId14" Type="http://schemas.openxmlformats.org/officeDocument/2006/relationships/image" Target="../media/image3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slideLayout" Target="../slideLayouts/slideLayout627.xml"/><Relationship Id="rId2" Type="http://schemas.openxmlformats.org/officeDocument/2006/relationships/slideLayout" Target="../slideLayouts/slideLayout617.xml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Relationship Id="rId14" Type="http://schemas.openxmlformats.org/officeDocument/2006/relationships/image" Target="../media/image3.jpe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image" Target="../media/image3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8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63.xml"/><Relationship Id="rId1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7.xml"/><Relationship Id="rId11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7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5.xml"/><Relationship Id="rId7" Type="http://schemas.openxmlformats.org/officeDocument/2006/relationships/slideLayout" Target="../slideLayouts/slideLayout679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74.xml"/><Relationship Id="rId1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8.xml"/><Relationship Id="rId11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81.xml"/><Relationship Id="rId14" Type="http://schemas.openxmlformats.org/officeDocument/2006/relationships/image" Target="../media/image2.jpe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3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98.xml"/><Relationship Id="rId7" Type="http://schemas.openxmlformats.org/officeDocument/2006/relationships/slideLayout" Target="../slideLayouts/slideLayout702.xml"/><Relationship Id="rId12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697.xml"/><Relationship Id="rId1" Type="http://schemas.openxmlformats.org/officeDocument/2006/relationships/slideLayout" Target="../slideLayouts/slideLayout696.xml"/><Relationship Id="rId6" Type="http://schemas.openxmlformats.org/officeDocument/2006/relationships/slideLayout" Target="../slideLayouts/slideLayout701.xml"/><Relationship Id="rId11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0.xml"/><Relationship Id="rId10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699.xml"/><Relationship Id="rId9" Type="http://schemas.openxmlformats.org/officeDocument/2006/relationships/slideLayout" Target="../slideLayouts/slideLayout704.xml"/><Relationship Id="rId14" Type="http://schemas.openxmlformats.org/officeDocument/2006/relationships/image" Target="../media/image3.jpe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5.xml"/><Relationship Id="rId13" Type="http://schemas.openxmlformats.org/officeDocument/2006/relationships/theme" Target="../theme/theme61.xml"/><Relationship Id="rId3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4.xml"/><Relationship Id="rId12" Type="http://schemas.openxmlformats.org/officeDocument/2006/relationships/slideLayout" Target="../slideLayouts/slideLayout719.xml"/><Relationship Id="rId2" Type="http://schemas.openxmlformats.org/officeDocument/2006/relationships/slideLayout" Target="../slideLayouts/slideLayout709.xml"/><Relationship Id="rId1" Type="http://schemas.openxmlformats.org/officeDocument/2006/relationships/slideLayout" Target="../slideLayouts/slideLayout708.xml"/><Relationship Id="rId6" Type="http://schemas.openxmlformats.org/officeDocument/2006/relationships/slideLayout" Target="../slideLayouts/slideLayout713.xml"/><Relationship Id="rId11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2.xml"/><Relationship Id="rId10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1.xml"/><Relationship Id="rId9" Type="http://schemas.openxmlformats.org/officeDocument/2006/relationships/slideLayout" Target="../slideLayouts/slideLayout716.xml"/><Relationship Id="rId14" Type="http://schemas.openxmlformats.org/officeDocument/2006/relationships/image" Target="../media/image3.jpeg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theme" Target="../theme/theme62.xml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Relationship Id="rId14" Type="http://schemas.openxmlformats.org/officeDocument/2006/relationships/image" Target="../media/image3.jpe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9.xml"/><Relationship Id="rId13" Type="http://schemas.openxmlformats.org/officeDocument/2006/relationships/theme" Target="../theme/theme63.xml"/><Relationship Id="rId3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8.xml"/><Relationship Id="rId12" Type="http://schemas.openxmlformats.org/officeDocument/2006/relationships/slideLayout" Target="../slideLayouts/slideLayout743.xml"/><Relationship Id="rId2" Type="http://schemas.openxmlformats.org/officeDocument/2006/relationships/slideLayout" Target="../slideLayouts/slideLayout733.xml"/><Relationship Id="rId1" Type="http://schemas.openxmlformats.org/officeDocument/2006/relationships/slideLayout" Target="../slideLayouts/slideLayout732.xml"/><Relationship Id="rId6" Type="http://schemas.openxmlformats.org/officeDocument/2006/relationships/slideLayout" Target="../slideLayouts/slideLayout737.xml"/><Relationship Id="rId11" Type="http://schemas.openxmlformats.org/officeDocument/2006/relationships/slideLayout" Target="../slideLayouts/slideLayout742.xml"/><Relationship Id="rId5" Type="http://schemas.openxmlformats.org/officeDocument/2006/relationships/slideLayout" Target="../slideLayouts/slideLayout736.xml"/><Relationship Id="rId10" Type="http://schemas.openxmlformats.org/officeDocument/2006/relationships/slideLayout" Target="../slideLayouts/slideLayout741.xml"/><Relationship Id="rId4" Type="http://schemas.openxmlformats.org/officeDocument/2006/relationships/slideLayout" Target="../slideLayouts/slideLayout735.xml"/><Relationship Id="rId9" Type="http://schemas.openxmlformats.org/officeDocument/2006/relationships/slideLayout" Target="../slideLayouts/slideLayout740.xml"/><Relationship Id="rId14" Type="http://schemas.openxmlformats.org/officeDocument/2006/relationships/image" Target="../media/image3.jpeg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1.xml"/><Relationship Id="rId13" Type="http://schemas.openxmlformats.org/officeDocument/2006/relationships/theme" Target="../theme/theme64.xml"/><Relationship Id="rId3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50.xml"/><Relationship Id="rId12" Type="http://schemas.openxmlformats.org/officeDocument/2006/relationships/slideLayout" Target="../slideLayouts/slideLayout755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9.xml"/><Relationship Id="rId11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47.xml"/><Relationship Id="rId9" Type="http://schemas.openxmlformats.org/officeDocument/2006/relationships/slideLayout" Target="../slideLayouts/slideLayout752.xml"/><Relationship Id="rId14" Type="http://schemas.openxmlformats.org/officeDocument/2006/relationships/image" Target="../media/image3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3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62.xml"/><Relationship Id="rId12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57.xml"/><Relationship Id="rId1" Type="http://schemas.openxmlformats.org/officeDocument/2006/relationships/slideLayout" Target="../slideLayouts/slideLayout756.xml"/><Relationship Id="rId6" Type="http://schemas.openxmlformats.org/officeDocument/2006/relationships/slideLayout" Target="../slideLayouts/slideLayout761.xml"/><Relationship Id="rId11" Type="http://schemas.openxmlformats.org/officeDocument/2006/relationships/slideLayout" Target="../slideLayouts/slideLayout766.xml"/><Relationship Id="rId5" Type="http://schemas.openxmlformats.org/officeDocument/2006/relationships/slideLayout" Target="../slideLayouts/slideLayout760.xml"/><Relationship Id="rId10" Type="http://schemas.openxmlformats.org/officeDocument/2006/relationships/slideLayout" Target="../slideLayouts/slideLayout765.xml"/><Relationship Id="rId4" Type="http://schemas.openxmlformats.org/officeDocument/2006/relationships/slideLayout" Target="../slideLayouts/slideLayout759.xml"/><Relationship Id="rId9" Type="http://schemas.openxmlformats.org/officeDocument/2006/relationships/slideLayout" Target="../slideLayouts/slideLayout764.xml"/><Relationship Id="rId14" Type="http://schemas.openxmlformats.org/officeDocument/2006/relationships/image" Target="../media/image3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5.xml"/><Relationship Id="rId13" Type="http://schemas.openxmlformats.org/officeDocument/2006/relationships/theme" Target="../theme/theme66.xml"/><Relationship Id="rId3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4.xml"/><Relationship Id="rId12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73.xml"/><Relationship Id="rId11" Type="http://schemas.openxmlformats.org/officeDocument/2006/relationships/slideLayout" Target="../slideLayouts/slideLayout778.xml"/><Relationship Id="rId5" Type="http://schemas.openxmlformats.org/officeDocument/2006/relationships/slideLayout" Target="../slideLayouts/slideLayout772.xml"/><Relationship Id="rId10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6.xml"/><Relationship Id="rId14" Type="http://schemas.openxmlformats.org/officeDocument/2006/relationships/image" Target="../media/image3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7.xml"/><Relationship Id="rId13" Type="http://schemas.openxmlformats.org/officeDocument/2006/relationships/theme" Target="../theme/theme67.xml"/><Relationship Id="rId3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91.xml"/><Relationship Id="rId2" Type="http://schemas.openxmlformats.org/officeDocument/2006/relationships/slideLayout" Target="../slideLayouts/slideLayout781.xml"/><Relationship Id="rId1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5.xml"/><Relationship Id="rId11" Type="http://schemas.openxmlformats.org/officeDocument/2006/relationships/slideLayout" Target="../slideLayouts/slideLayout790.xml"/><Relationship Id="rId5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9.xml"/><Relationship Id="rId4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8.xml"/><Relationship Id="rId14" Type="http://schemas.openxmlformats.org/officeDocument/2006/relationships/image" Target="../media/image3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8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93.xml"/><Relationship Id="rId1" Type="http://schemas.openxmlformats.org/officeDocument/2006/relationships/slideLayout" Target="../slideLayouts/slideLayout792.xml"/><Relationship Id="rId6" Type="http://schemas.openxmlformats.org/officeDocument/2006/relationships/slideLayout" Target="../slideLayouts/slideLayout797.xml"/><Relationship Id="rId11" Type="http://schemas.openxmlformats.org/officeDocument/2006/relationships/slideLayout" Target="../slideLayouts/slideLayout802.xml"/><Relationship Id="rId5" Type="http://schemas.openxmlformats.org/officeDocument/2006/relationships/slideLayout" Target="../slideLayouts/slideLayout796.xml"/><Relationship Id="rId10" Type="http://schemas.openxmlformats.org/officeDocument/2006/relationships/slideLayout" Target="../slideLayouts/slideLayout801.xml"/><Relationship Id="rId4" Type="http://schemas.openxmlformats.org/officeDocument/2006/relationships/slideLayout" Target="../slideLayouts/slideLayout795.xml"/><Relationship Id="rId9" Type="http://schemas.openxmlformats.org/officeDocument/2006/relationships/slideLayout" Target="../slideLayouts/slideLayout800.xml"/><Relationship Id="rId14" Type="http://schemas.openxmlformats.org/officeDocument/2006/relationships/image" Target="../media/image2.jpeg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0.xml"/><Relationship Id="rId13" Type="http://schemas.openxmlformats.org/officeDocument/2006/relationships/theme" Target="../theme/theme69.xml"/><Relationship Id="rId3" Type="http://schemas.openxmlformats.org/officeDocument/2006/relationships/slideLayout" Target="../slideLayouts/slideLayout805.xml"/><Relationship Id="rId7" Type="http://schemas.openxmlformats.org/officeDocument/2006/relationships/slideLayout" Target="../slideLayouts/slideLayout809.xml"/><Relationship Id="rId12" Type="http://schemas.openxmlformats.org/officeDocument/2006/relationships/slideLayout" Target="../slideLayouts/slideLayout814.xml"/><Relationship Id="rId2" Type="http://schemas.openxmlformats.org/officeDocument/2006/relationships/slideLayout" Target="../slideLayouts/slideLayout804.xml"/><Relationship Id="rId1" Type="http://schemas.openxmlformats.org/officeDocument/2006/relationships/slideLayout" Target="../slideLayouts/slideLayout803.xml"/><Relationship Id="rId6" Type="http://schemas.openxmlformats.org/officeDocument/2006/relationships/slideLayout" Target="../slideLayouts/slideLayout808.xml"/><Relationship Id="rId11" Type="http://schemas.openxmlformats.org/officeDocument/2006/relationships/slideLayout" Target="../slideLayouts/slideLayout813.xml"/><Relationship Id="rId5" Type="http://schemas.openxmlformats.org/officeDocument/2006/relationships/slideLayout" Target="../slideLayouts/slideLayout807.xml"/><Relationship Id="rId10" Type="http://schemas.openxmlformats.org/officeDocument/2006/relationships/slideLayout" Target="../slideLayouts/slideLayout812.xml"/><Relationship Id="rId4" Type="http://schemas.openxmlformats.org/officeDocument/2006/relationships/slideLayout" Target="../slideLayouts/slideLayout806.xml"/><Relationship Id="rId9" Type="http://schemas.openxmlformats.org/officeDocument/2006/relationships/slideLayout" Target="../slideLayouts/slideLayout81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jpe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theme" Target="../theme/theme70.xml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slideLayout" Target="../slideLayouts/slideLayout826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Relationship Id="rId14" Type="http://schemas.openxmlformats.org/officeDocument/2006/relationships/image" Target="../media/image3.jpe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4.xml"/><Relationship Id="rId13" Type="http://schemas.openxmlformats.org/officeDocument/2006/relationships/theme" Target="../theme/theme71.xml"/><Relationship Id="rId3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3.xml"/><Relationship Id="rId12" Type="http://schemas.openxmlformats.org/officeDocument/2006/relationships/slideLayout" Target="../slideLayouts/slideLayout838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11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1.xml"/><Relationship Id="rId10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0.xml"/><Relationship Id="rId9" Type="http://schemas.openxmlformats.org/officeDocument/2006/relationships/slideLayout" Target="../slideLayouts/slideLayout835.xml"/><Relationship Id="rId14" Type="http://schemas.openxmlformats.org/officeDocument/2006/relationships/image" Target="../media/image3.jpeg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6.xml"/><Relationship Id="rId13" Type="http://schemas.openxmlformats.org/officeDocument/2006/relationships/theme" Target="../theme/theme72.xml"/><Relationship Id="rId3" Type="http://schemas.openxmlformats.org/officeDocument/2006/relationships/slideLayout" Target="../slideLayouts/slideLayout841.xml"/><Relationship Id="rId7" Type="http://schemas.openxmlformats.org/officeDocument/2006/relationships/slideLayout" Target="../slideLayouts/slideLayout845.xml"/><Relationship Id="rId12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0.xml"/><Relationship Id="rId1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4.xml"/><Relationship Id="rId11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7.xml"/><Relationship Id="rId14" Type="http://schemas.openxmlformats.org/officeDocument/2006/relationships/image" Target="../media/image3.jpeg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8.xml"/><Relationship Id="rId13" Type="http://schemas.openxmlformats.org/officeDocument/2006/relationships/theme" Target="../theme/theme73.xml"/><Relationship Id="rId3" Type="http://schemas.openxmlformats.org/officeDocument/2006/relationships/slideLayout" Target="../slideLayouts/slideLayout853.xml"/><Relationship Id="rId7" Type="http://schemas.openxmlformats.org/officeDocument/2006/relationships/slideLayout" Target="../slideLayouts/slideLayout857.xml"/><Relationship Id="rId12" Type="http://schemas.openxmlformats.org/officeDocument/2006/relationships/slideLayout" Target="../slideLayouts/slideLayout862.xml"/><Relationship Id="rId2" Type="http://schemas.openxmlformats.org/officeDocument/2006/relationships/slideLayout" Target="../slideLayouts/slideLayout852.xml"/><Relationship Id="rId1" Type="http://schemas.openxmlformats.org/officeDocument/2006/relationships/slideLayout" Target="../slideLayouts/slideLayout851.xml"/><Relationship Id="rId6" Type="http://schemas.openxmlformats.org/officeDocument/2006/relationships/slideLayout" Target="../slideLayouts/slideLayout856.xml"/><Relationship Id="rId11" Type="http://schemas.openxmlformats.org/officeDocument/2006/relationships/slideLayout" Target="../slideLayouts/slideLayout861.xml"/><Relationship Id="rId5" Type="http://schemas.openxmlformats.org/officeDocument/2006/relationships/slideLayout" Target="../slideLayouts/slideLayout855.xml"/><Relationship Id="rId10" Type="http://schemas.openxmlformats.org/officeDocument/2006/relationships/slideLayout" Target="../slideLayouts/slideLayout860.xml"/><Relationship Id="rId4" Type="http://schemas.openxmlformats.org/officeDocument/2006/relationships/slideLayout" Target="../slideLayouts/slideLayout854.xml"/><Relationship Id="rId9" Type="http://schemas.openxmlformats.org/officeDocument/2006/relationships/slideLayout" Target="../slideLayouts/slideLayout859.xml"/><Relationship Id="rId14" Type="http://schemas.openxmlformats.org/officeDocument/2006/relationships/image" Target="../media/image3.jpe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13" Type="http://schemas.openxmlformats.org/officeDocument/2006/relationships/theme" Target="../theme/theme74.xml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slideLayout" Target="../slideLayouts/slideLayout874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Relationship Id="rId14" Type="http://schemas.openxmlformats.org/officeDocument/2006/relationships/image" Target="../media/image3.jpeg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2.xml"/><Relationship Id="rId3" Type="http://schemas.openxmlformats.org/officeDocument/2006/relationships/slideLayout" Target="../slideLayouts/slideLayout877.xml"/><Relationship Id="rId7" Type="http://schemas.openxmlformats.org/officeDocument/2006/relationships/slideLayout" Target="../slideLayouts/slideLayout88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76.xml"/><Relationship Id="rId1" Type="http://schemas.openxmlformats.org/officeDocument/2006/relationships/slideLayout" Target="../slideLayouts/slideLayout875.xml"/><Relationship Id="rId6" Type="http://schemas.openxmlformats.org/officeDocument/2006/relationships/slideLayout" Target="../slideLayouts/slideLayout880.xml"/><Relationship Id="rId11" Type="http://schemas.openxmlformats.org/officeDocument/2006/relationships/slideLayout" Target="../slideLayouts/slideLayout885.xml"/><Relationship Id="rId5" Type="http://schemas.openxmlformats.org/officeDocument/2006/relationships/slideLayout" Target="../slideLayouts/slideLayout879.xml"/><Relationship Id="rId10" Type="http://schemas.openxmlformats.org/officeDocument/2006/relationships/slideLayout" Target="../slideLayouts/slideLayout884.xml"/><Relationship Id="rId4" Type="http://schemas.openxmlformats.org/officeDocument/2006/relationships/slideLayout" Target="../slideLayouts/slideLayout878.xml"/><Relationship Id="rId9" Type="http://schemas.openxmlformats.org/officeDocument/2006/relationships/slideLayout" Target="../slideLayouts/slideLayout88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3.xml"/><Relationship Id="rId3" Type="http://schemas.openxmlformats.org/officeDocument/2006/relationships/slideLayout" Target="../slideLayouts/slideLayout888.xml"/><Relationship Id="rId7" Type="http://schemas.openxmlformats.org/officeDocument/2006/relationships/slideLayout" Target="../slideLayouts/slideLayout89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87.xml"/><Relationship Id="rId1" Type="http://schemas.openxmlformats.org/officeDocument/2006/relationships/slideLayout" Target="../slideLayouts/slideLayout886.xml"/><Relationship Id="rId6" Type="http://schemas.openxmlformats.org/officeDocument/2006/relationships/slideLayout" Target="../slideLayouts/slideLayout891.xml"/><Relationship Id="rId11" Type="http://schemas.openxmlformats.org/officeDocument/2006/relationships/slideLayout" Target="../slideLayouts/slideLayout896.xml"/><Relationship Id="rId5" Type="http://schemas.openxmlformats.org/officeDocument/2006/relationships/slideLayout" Target="../slideLayouts/slideLayout890.xml"/><Relationship Id="rId10" Type="http://schemas.openxmlformats.org/officeDocument/2006/relationships/slideLayout" Target="../slideLayouts/slideLayout895.xml"/><Relationship Id="rId4" Type="http://schemas.openxmlformats.org/officeDocument/2006/relationships/slideLayout" Target="../slideLayouts/slideLayout889.xml"/><Relationship Id="rId9" Type="http://schemas.openxmlformats.org/officeDocument/2006/relationships/slideLayout" Target="../slideLayouts/slideLayout89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4.xml"/><Relationship Id="rId3" Type="http://schemas.openxmlformats.org/officeDocument/2006/relationships/slideLayout" Target="../slideLayouts/slideLayout899.xml"/><Relationship Id="rId7" Type="http://schemas.openxmlformats.org/officeDocument/2006/relationships/slideLayout" Target="../slideLayouts/slideLayout90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98.xml"/><Relationship Id="rId1" Type="http://schemas.openxmlformats.org/officeDocument/2006/relationships/slideLayout" Target="../slideLayouts/slideLayout897.xml"/><Relationship Id="rId6" Type="http://schemas.openxmlformats.org/officeDocument/2006/relationships/slideLayout" Target="../slideLayouts/slideLayout902.xml"/><Relationship Id="rId11" Type="http://schemas.openxmlformats.org/officeDocument/2006/relationships/slideLayout" Target="../slideLayouts/slideLayout907.xml"/><Relationship Id="rId5" Type="http://schemas.openxmlformats.org/officeDocument/2006/relationships/slideLayout" Target="../slideLayouts/slideLayout901.xml"/><Relationship Id="rId10" Type="http://schemas.openxmlformats.org/officeDocument/2006/relationships/slideLayout" Target="../slideLayouts/slideLayout906.xml"/><Relationship Id="rId4" Type="http://schemas.openxmlformats.org/officeDocument/2006/relationships/slideLayout" Target="../slideLayouts/slideLayout900.xml"/><Relationship Id="rId9" Type="http://schemas.openxmlformats.org/officeDocument/2006/relationships/slideLayout" Target="../slideLayouts/slideLayout9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  <p:sldLayoutId id="2147484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Gill Sans MT" pitchFamily="34" charset="0"/>
                <a:cs typeface="Times New Roman" pitchFamily="18" charset="0"/>
              </a:rPr>
              <a:t>                            </a:t>
            </a:r>
            <a:endParaRPr lang="en-US" altLang="en-US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926803" y="-76915"/>
            <a:ext cx="752161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 sz="3600" b="1" dirty="0">
              <a:latin typeface="Sylfaen" pitchFamily="18" charset="0"/>
              <a:cs typeface="Times New Roman" pitchFamily="18" charset="0"/>
            </a:endParaRPr>
          </a:p>
          <a:p>
            <a:pPr algn="ctr"/>
            <a:endParaRPr lang="en-US" altLang="en-US" sz="3600" b="1" dirty="0">
              <a:latin typeface="Sylfaen" pitchFamily="18" charset="0"/>
              <a:cs typeface="Times New Roman" pitchFamily="18" charset="0"/>
            </a:endParaRPr>
          </a:p>
          <a:p>
            <a:pPr algn="ctr"/>
            <a:r>
              <a:rPr lang="ka-GE" altLang="en-US" sz="3600" b="1" dirty="0">
                <a:latin typeface="Sylfaen" pitchFamily="18" charset="0"/>
                <a:cs typeface="Times New Roman" pitchFamily="18" charset="0"/>
              </a:rPr>
              <a:t> </a:t>
            </a:r>
            <a:r>
              <a:rPr lang="ka-GE" altLang="en-US" sz="3600" b="1" dirty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პერინატალური რ</a:t>
            </a:r>
            <a:r>
              <a:rPr lang="ka-GE" altLang="en-US" sz="36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  <a:cs typeface="Times New Roman" pitchFamily="18" charset="0"/>
              </a:rPr>
              <a:t>ეგიონალიზაცია</a:t>
            </a:r>
          </a:p>
          <a:p>
            <a:pPr algn="ctr"/>
            <a:endParaRPr lang="ka-GE" altLang="en-US" sz="3600" b="1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  <a:p>
            <a:pPr algn="ctr"/>
            <a:r>
              <a:rPr lang="ka-GE" altLang="en-US" sz="28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altLang="en-US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სისტემური </a:t>
            </a:r>
            <a:r>
              <a:rPr lang="ka-GE" altLang="en-US" sz="3200" b="1" dirty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რეფორმის </a:t>
            </a:r>
          </a:p>
          <a:p>
            <a:pPr algn="ctr"/>
            <a:endParaRPr lang="ka-GE" altLang="en-US" sz="3200" b="1" dirty="0">
              <a:solidFill>
                <a:srgbClr val="C00000"/>
              </a:solidFill>
              <a:latin typeface="Sylfaen" pitchFamily="18" charset="0"/>
              <a:cs typeface="Times New Roman" pitchFamily="18" charset="0"/>
            </a:endParaRPr>
          </a:p>
          <a:p>
            <a:pPr algn="ctr"/>
            <a:r>
              <a:rPr lang="ka-GE" altLang="en-US" sz="3200" b="1" dirty="0" smtClean="0">
                <a:solidFill>
                  <a:srgbClr val="C00000"/>
                </a:solidFill>
                <a:latin typeface="Sylfaen" pitchFamily="18" charset="0"/>
                <a:cs typeface="Times New Roman" pitchFamily="18" charset="0"/>
              </a:rPr>
              <a:t>იმპელმენტაცია </a:t>
            </a:r>
            <a:endParaRPr lang="ka-GE" altLang="en-US" sz="3200" b="1" dirty="0">
              <a:solidFill>
                <a:srgbClr val="C00000"/>
              </a:solidFill>
              <a:latin typeface="Sylfaen" pitchFamily="18" charset="0"/>
              <a:cs typeface="Times New Roman" pitchFamily="18" charset="0"/>
            </a:endParaRPr>
          </a:p>
          <a:p>
            <a:pPr algn="ctr"/>
            <a:endParaRPr lang="ka-GE" altLang="en-US" sz="2800" b="1" dirty="0" smtClean="0">
              <a:solidFill>
                <a:srgbClr val="C00000"/>
              </a:solidFill>
              <a:latin typeface="Sylfaen" pitchFamily="18" charset="0"/>
              <a:cs typeface="Times New Roman" pitchFamily="18" charset="0"/>
            </a:endParaRPr>
          </a:p>
          <a:p>
            <a:pPr algn="ctr"/>
            <a:endParaRPr lang="ka-GE" altLang="en-US" sz="3600" b="1" dirty="0">
              <a:solidFill>
                <a:schemeClr val="accent5">
                  <a:lumMod val="50000"/>
                </a:schemeClr>
              </a:solidFill>
              <a:latin typeface="Sylfae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600" b="1" dirty="0" smtClean="0">
                <a:solidFill>
                  <a:srgbClr val="006666"/>
                </a:solidFill>
              </a:rPr>
              <a:t>ახალშობილთა რეფერალი</a:t>
            </a:r>
            <a:endParaRPr lang="en-US" sz="3600" b="1" dirty="0">
              <a:solidFill>
                <a:srgbClr val="0066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88395"/>
              </p:ext>
            </p:extLst>
          </p:nvPr>
        </p:nvGraphicFramePr>
        <p:xfrm>
          <a:off x="1143000" y="1219200"/>
          <a:ext cx="7543800" cy="453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6854"/>
                <a:gridCol w="1264322"/>
                <a:gridCol w="1052624"/>
              </a:tblGrid>
              <a:tr h="46238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დაწესებულება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6666"/>
                    </a:solidFill>
                  </a:tcPr>
                </a:tc>
              </a:tr>
              <a:tr h="46238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"ლაიფი"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1460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ზუგდიდი რეფერალური "სამედიცინო კორპორაცია ევექსი" 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10.1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6238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"სენამედი"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2.8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63467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ქ. ფოთის გაერთიანებული სამშობიარო სახლი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5.8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1460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სამედიცინო კორპორაცია ევექსი"-ხობის ჰოსპიტალი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460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მარტვილის ჰოსპიტალი "სამედიცინო კორპორაცია ევექსი"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6.7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37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მესტია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000" b="1" dirty="0" smtClean="0">
                <a:solidFill>
                  <a:schemeClr val="accent5">
                    <a:lumMod val="50000"/>
                  </a:schemeClr>
                </a:solidFill>
              </a:rPr>
              <a:t>რეფერალის მიზეზები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r>
              <a:rPr lang="ka-GE" sz="4000" b="1" dirty="0" smtClean="0">
                <a:solidFill>
                  <a:schemeClr val="accent5">
                    <a:lumMod val="50000"/>
                  </a:schemeClr>
                </a:solidFill>
              </a:rPr>
              <a:t> დონე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31645865"/>
              </p:ext>
            </p:extLst>
          </p:nvPr>
        </p:nvGraphicFramePr>
        <p:xfrm>
          <a:off x="304800" y="1397000"/>
          <a:ext cx="8610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54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რეფერალის მიზეზები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 დონე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96210760"/>
              </p:ext>
            </p:extLst>
          </p:nvPr>
        </p:nvGraphicFramePr>
        <p:xfrm>
          <a:off x="304800" y="1397000"/>
          <a:ext cx="8610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61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600" b="1" dirty="0" smtClean="0">
                <a:solidFill>
                  <a:schemeClr val="accent5">
                    <a:lumMod val="50000"/>
                  </a:schemeClr>
                </a:solidFill>
              </a:rPr>
              <a:t>ახალშობილთა რდს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04660"/>
              </p:ext>
            </p:extLst>
          </p:nvPr>
        </p:nvGraphicFramePr>
        <p:xfrm>
          <a:off x="1143000" y="1371600"/>
          <a:ext cx="7391400" cy="4505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959"/>
                <a:gridCol w="1502459"/>
                <a:gridCol w="1312491"/>
                <a:gridCol w="1312491"/>
              </a:tblGrid>
              <a:tr h="667483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დაწესებულება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ახალშ. # რდს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ახალშ. გადაყვანა </a:t>
                      </a: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რდს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ა/ რდს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&lt;24  </a:t>
                      </a: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რესპირ.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მხარდაჭ</a:t>
                      </a:r>
                      <a:endParaRPr lang="ka-G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</a:tr>
              <a:tr h="38460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"ლაიფი"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ზუგდიდი </a:t>
                      </a:r>
                      <a:r>
                        <a:rPr lang="ka-GE" sz="1600" u="none" strike="noStrike" dirty="0" smtClean="0">
                          <a:effectLst/>
                        </a:rPr>
                        <a:t>რეფერალური ჰოსპიტალი 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</a:tr>
              <a:tr h="38460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"სენამედი"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ქ. ფოთის გაერთიანებული სამშობიარო სახლი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ხობის </a:t>
                      </a:r>
                      <a:r>
                        <a:rPr lang="ka-GE" sz="1600" u="none" strike="noStrike" dirty="0">
                          <a:effectLst/>
                        </a:rPr>
                        <a:t>ჰოსპიტალი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მარტვილის ჰოსპიტალი "სამედიცინო კორპორაცია ევექსი"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მესტია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81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000" b="1" dirty="0" smtClean="0">
                <a:solidFill>
                  <a:schemeClr val="accent5">
                    <a:lumMod val="50000"/>
                  </a:schemeClr>
                </a:solidFill>
              </a:rPr>
              <a:t>მძიმე პრეეკლამფსია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27290"/>
              </p:ext>
            </p:extLst>
          </p:nvPr>
        </p:nvGraphicFramePr>
        <p:xfrm>
          <a:off x="1143000" y="1371600"/>
          <a:ext cx="7010400" cy="4647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713"/>
                <a:gridCol w="1425013"/>
                <a:gridCol w="1244837"/>
                <a:gridCol w="1244837"/>
              </a:tblGrid>
              <a:tr h="667483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დაწესებულება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მშობარ. #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მძიმე პრეეკლამფ.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რეფერალი მძიმე პრეეკლ. გამო</a:t>
                      </a:r>
                      <a:endParaRPr lang="ka-GE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solidFill>
                      <a:srgbClr val="006666"/>
                    </a:solidFill>
                  </a:tcPr>
                </a:tc>
              </a:tr>
              <a:tr h="38460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"ლაიფი"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ზუგდიდი </a:t>
                      </a:r>
                      <a:r>
                        <a:rPr lang="ka-GE" sz="1600" u="none" strike="noStrike" dirty="0" smtClean="0">
                          <a:effectLst/>
                        </a:rPr>
                        <a:t>რეფერალური ჰოსპიტალი 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38460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"სენამედი"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497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>
                          <a:effectLst/>
                        </a:rPr>
                        <a:t>ქ. ფოთის გაერთიანებული სამშობიარო სახლი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 dirty="0" smtClean="0">
                          <a:effectLst/>
                        </a:rPr>
                        <a:t>ხობის </a:t>
                      </a:r>
                      <a:r>
                        <a:rPr lang="ka-GE" sz="1600" u="none" strike="noStrike" dirty="0">
                          <a:effectLst/>
                        </a:rPr>
                        <a:t>ჰოსპიტალი</a:t>
                      </a:r>
                      <a:endParaRPr lang="ka-GE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595524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მარტვილის ჰოსპიტალი "სამედიცინო კორპორაცია ევექსი"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u="none" strike="noStrike">
                          <a:effectLst/>
                        </a:rPr>
                        <a:t>მესტია</a:t>
                      </a:r>
                      <a:endParaRPr lang="ka-GE" sz="16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ka-GE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6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229600" cy="1143000"/>
          </a:xfrm>
        </p:spPr>
        <p:txBody>
          <a:bodyPr/>
          <a:lstStyle/>
          <a:p>
            <a:r>
              <a:rPr lang="ka-GE" sz="3600" b="1" dirty="0" smtClean="0">
                <a:solidFill>
                  <a:schemeClr val="accent5">
                    <a:lumMod val="50000"/>
                  </a:schemeClr>
                </a:solidFill>
              </a:rPr>
              <a:t>სამეანო სისხლდენა, რომელიც საჭიროებდა</a:t>
            </a:r>
            <a:br>
              <a:rPr lang="ka-GE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ka-GE" sz="3600" b="1" dirty="0" smtClean="0">
                <a:solidFill>
                  <a:schemeClr val="accent5">
                    <a:lumMod val="50000"/>
                  </a:schemeClr>
                </a:solidFill>
              </a:rPr>
              <a:t> ჰისტერექტომიას - 1 შემთხვევა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სამეგრელო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მშობიარობების გადანაწილება დონეების მიხედვით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10318985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ka-GE" sz="2400" b="1" dirty="0" smtClean="0">
                <a:solidFill>
                  <a:schemeClr val="accent1">
                    <a:lumMod val="50000"/>
                  </a:schemeClr>
                </a:solidFill>
              </a:rPr>
              <a:t>მშობირობების პროცენტული მაჩვენებელი დაწ-ის დონის და გესტაციური ასაკის მიხედვით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48369826"/>
              </p:ext>
            </p:extLst>
          </p:nvPr>
        </p:nvGraphicFramePr>
        <p:xfrm>
          <a:off x="1447800" y="1143000"/>
          <a:ext cx="6096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10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b="1" dirty="0">
                <a:solidFill>
                  <a:schemeClr val="accent5">
                    <a:lumMod val="50000"/>
                  </a:schemeClr>
                </a:solidFill>
              </a:rPr>
              <a:t>საკეისრო </a:t>
            </a:r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კვეთის </a:t>
            </a:r>
            <a:r>
              <a:rPr lang="ka-GE" sz="3200" b="1" dirty="0">
                <a:solidFill>
                  <a:schemeClr val="accent5">
                    <a:lumMod val="50000"/>
                  </a:schemeClr>
                </a:solidFill>
              </a:rPr>
              <a:t>პროცენტული მაჩვენებელი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58146194"/>
              </p:ext>
            </p:extLst>
          </p:nvPr>
        </p:nvGraphicFramePr>
        <p:xfrm>
          <a:off x="1219200" y="1397000"/>
          <a:ext cx="7086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8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b="1" dirty="0">
                <a:solidFill>
                  <a:schemeClr val="accent5">
                    <a:lumMod val="50000"/>
                  </a:schemeClr>
                </a:solidFill>
              </a:rPr>
              <a:t>საკეისრო </a:t>
            </a:r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კვეთა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vs.</a:t>
            </a:r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 გეგმიური საკეისრო  კვეთა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80393796"/>
              </p:ext>
            </p:extLst>
          </p:nvPr>
        </p:nvGraphicFramePr>
        <p:xfrm>
          <a:off x="914400" y="1397000"/>
          <a:ext cx="73914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60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200" b="1" dirty="0">
                <a:solidFill>
                  <a:schemeClr val="accent5">
                    <a:lumMod val="50000"/>
                  </a:schemeClr>
                </a:solidFill>
              </a:rPr>
              <a:t>საკეისრო </a:t>
            </a:r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კვეთის </a:t>
            </a:r>
            <a:r>
              <a:rPr lang="ka-GE" sz="3200" b="1" dirty="0">
                <a:solidFill>
                  <a:schemeClr val="accent5">
                    <a:lumMod val="50000"/>
                  </a:schemeClr>
                </a:solidFill>
              </a:rPr>
              <a:t>პროცენტული </a:t>
            </a:r>
            <a:r>
              <a:rPr lang="ka-GE" sz="3200" b="1" dirty="0" smtClean="0">
                <a:solidFill>
                  <a:schemeClr val="accent5">
                    <a:lumMod val="50000"/>
                  </a:schemeClr>
                </a:solidFill>
              </a:rPr>
              <a:t>მაჩვენებელი &lt;39 კვირის გესტაციამდე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9851078"/>
              </p:ext>
            </p:extLst>
          </p:nvPr>
        </p:nvGraphicFramePr>
        <p:xfrm>
          <a:off x="1219200" y="1397000"/>
          <a:ext cx="7086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37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ka-GE" sz="4000" b="1" dirty="0" smtClean="0">
                <a:solidFill>
                  <a:srgbClr val="006666"/>
                </a:solidFill>
              </a:rPr>
              <a:t>მკვდრადშობადობა</a:t>
            </a:r>
            <a:endParaRPr lang="en-US" sz="4000" b="1" dirty="0">
              <a:solidFill>
                <a:srgbClr val="006666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6489923"/>
              </p:ext>
            </p:extLst>
          </p:nvPr>
        </p:nvGraphicFramePr>
        <p:xfrm>
          <a:off x="1600200" y="1600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73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057400"/>
            <a:ext cx="9220200" cy="1143000"/>
          </a:xfrm>
        </p:spPr>
        <p:txBody>
          <a:bodyPr/>
          <a:lstStyle/>
          <a:p>
            <a:r>
              <a:rPr lang="ka-GE" sz="3600" b="1" dirty="0" smtClean="0">
                <a:solidFill>
                  <a:srgbClr val="006666"/>
                </a:solidFill>
              </a:rPr>
              <a:t>დედათა სიკვდილი </a:t>
            </a:r>
            <a:r>
              <a:rPr lang="ka-GE" sz="3600" b="1" dirty="0" smtClean="0">
                <a:solidFill>
                  <a:srgbClr val="FF0000"/>
                </a:solidFill>
              </a:rPr>
              <a:t>- 0</a:t>
            </a:r>
            <a:r>
              <a:rPr lang="ka-GE" sz="3600" b="1" dirty="0" smtClean="0">
                <a:solidFill>
                  <a:srgbClr val="006666"/>
                </a:solidFill>
              </a:rPr>
              <a:t/>
            </a:r>
            <a:br>
              <a:rPr lang="ka-GE" sz="3600" b="1" dirty="0" smtClean="0">
                <a:solidFill>
                  <a:srgbClr val="006666"/>
                </a:solidFill>
              </a:rPr>
            </a:br>
            <a:r>
              <a:rPr lang="ka-GE" sz="3600" b="1" dirty="0" smtClean="0">
                <a:solidFill>
                  <a:srgbClr val="006666"/>
                </a:solidFill>
              </a:rPr>
              <a:t/>
            </a:r>
            <a:br>
              <a:rPr lang="ka-GE" sz="3600" b="1" dirty="0" smtClean="0">
                <a:solidFill>
                  <a:srgbClr val="006666"/>
                </a:solidFill>
              </a:rPr>
            </a:br>
            <a:r>
              <a:rPr lang="ka-GE" sz="3600" b="1" dirty="0" smtClean="0">
                <a:solidFill>
                  <a:srgbClr val="006666"/>
                </a:solidFill>
              </a:rPr>
              <a:t>ადრეული ნეონატალური სიკვდილი </a:t>
            </a:r>
            <a:r>
              <a:rPr lang="ka-GE" sz="3600" b="1" dirty="0" smtClean="0">
                <a:solidFill>
                  <a:srgbClr val="FF0000"/>
                </a:solidFill>
              </a:rPr>
              <a:t>- 0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2654"/>
      </p:ext>
    </p:extLst>
  </p:cSld>
  <p:clrMapOvr>
    <a:masterClrMapping/>
  </p:clrMapOvr>
</p:sld>
</file>

<file path=ppt/theme/theme1.xml><?xml version="1.0" encoding="utf-8"?>
<a:theme xmlns:a="http://schemas.openxmlformats.org/drawingml/2006/main" name="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3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3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4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5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4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5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5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5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5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5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დედათა და ბავშვთა შემთხვევების სტატისტიკა 11.09</Template>
  <TotalTime>12710</TotalTime>
  <Words>244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77</vt:i4>
      </vt:variant>
      <vt:variant>
        <vt:lpstr>Slide Titles</vt:lpstr>
      </vt:variant>
      <vt:variant>
        <vt:i4>15</vt:i4>
      </vt:variant>
    </vt:vector>
  </HeadingPairs>
  <TitlesOfParts>
    <vt:vector size="92" baseType="lpstr">
      <vt:lpstr>დედათა და ბავშვთა შემთხვევების სტატისტიკა 11.09</vt:lpstr>
      <vt:lpstr>Theme2</vt:lpstr>
      <vt:lpstr>Ocean</vt:lpstr>
      <vt:lpstr>3_Ocean</vt:lpstr>
      <vt:lpstr>4_Ocean</vt:lpstr>
      <vt:lpstr>1_Ocean</vt:lpstr>
      <vt:lpstr>5_Ocean</vt:lpstr>
      <vt:lpstr>6_Ocean</vt:lpstr>
      <vt:lpstr>2_Ocean</vt:lpstr>
      <vt:lpstr>7_Ocean</vt:lpstr>
      <vt:lpstr>8_Ocean</vt:lpstr>
      <vt:lpstr>9_Ocean</vt:lpstr>
      <vt:lpstr>10_Ocean</vt:lpstr>
      <vt:lpstr>12_Ocean</vt:lpstr>
      <vt:lpstr>11_Ocean</vt:lpstr>
      <vt:lpstr>13_Ocean</vt:lpstr>
      <vt:lpstr>14_Ocean</vt:lpstr>
      <vt:lpstr>1_Theme2</vt:lpstr>
      <vt:lpstr>15_Ocean</vt:lpstr>
      <vt:lpstr>16_Ocean</vt:lpstr>
      <vt:lpstr>17_Ocean</vt:lpstr>
      <vt:lpstr>18_Ocean</vt:lpstr>
      <vt:lpstr>19_Ocean</vt:lpstr>
      <vt:lpstr>20_Ocean</vt:lpstr>
      <vt:lpstr>21_Ocean</vt:lpstr>
      <vt:lpstr>22_Ocean</vt:lpstr>
      <vt:lpstr>23_Ocean</vt:lpstr>
      <vt:lpstr>2_დედათა და ბავშვთა შემთხვევების სტატისტიკა 11.09</vt:lpstr>
      <vt:lpstr>24_Ocean</vt:lpstr>
      <vt:lpstr>25_Ocean</vt:lpstr>
      <vt:lpstr>26_Ocean</vt:lpstr>
      <vt:lpstr>27_Ocean</vt:lpstr>
      <vt:lpstr>28_Ocean</vt:lpstr>
      <vt:lpstr>29_Ocean</vt:lpstr>
      <vt:lpstr>3_Office Theme</vt:lpstr>
      <vt:lpstr>6_Office Theme</vt:lpstr>
      <vt:lpstr>7_Office Theme</vt:lpstr>
      <vt:lpstr>2_Theme2</vt:lpstr>
      <vt:lpstr>30_Ocean</vt:lpstr>
      <vt:lpstr>31_Ocean</vt:lpstr>
      <vt:lpstr>32_Ocean</vt:lpstr>
      <vt:lpstr>33_Ocean</vt:lpstr>
      <vt:lpstr>34_Ocean</vt:lpstr>
      <vt:lpstr>35_Ocean</vt:lpstr>
      <vt:lpstr>36_Ocean</vt:lpstr>
      <vt:lpstr>37_Ocean</vt:lpstr>
      <vt:lpstr>38_Ocean</vt:lpstr>
      <vt:lpstr>3_დედათა და ბავშვთა შემთხვევების სტატისტიკა 11.09</vt:lpstr>
      <vt:lpstr>39_Ocean</vt:lpstr>
      <vt:lpstr>40_Ocean</vt:lpstr>
      <vt:lpstr>41_Ocean</vt:lpstr>
      <vt:lpstr>42_Ocean</vt:lpstr>
      <vt:lpstr>43_Ocean</vt:lpstr>
      <vt:lpstr>44_Ocean</vt:lpstr>
      <vt:lpstr>4_Office Theme</vt:lpstr>
      <vt:lpstr>8_Office Theme</vt:lpstr>
      <vt:lpstr>9_Office Theme</vt:lpstr>
      <vt:lpstr>3_Theme2</vt:lpstr>
      <vt:lpstr>45_Ocean</vt:lpstr>
      <vt:lpstr>46_Ocean</vt:lpstr>
      <vt:lpstr>47_Ocean</vt:lpstr>
      <vt:lpstr>48_Ocean</vt:lpstr>
      <vt:lpstr>49_Ocean</vt:lpstr>
      <vt:lpstr>50_Ocean</vt:lpstr>
      <vt:lpstr>51_Ocean</vt:lpstr>
      <vt:lpstr>52_Ocean</vt:lpstr>
      <vt:lpstr>53_Ocean</vt:lpstr>
      <vt:lpstr>4_დედათა და ბავშვთა შემთხვევების სტატისტიკა 11.09</vt:lpstr>
      <vt:lpstr>54_Ocean</vt:lpstr>
      <vt:lpstr>55_Ocean</vt:lpstr>
      <vt:lpstr>56_Ocean</vt:lpstr>
      <vt:lpstr>57_Ocean</vt:lpstr>
      <vt:lpstr>58_Ocean</vt:lpstr>
      <vt:lpstr>59_Ocean</vt:lpstr>
      <vt:lpstr>5_Office Theme</vt:lpstr>
      <vt:lpstr>10_Office Theme</vt:lpstr>
      <vt:lpstr>11_Office Theme</vt:lpstr>
      <vt:lpstr>PowerPoint Presentation</vt:lpstr>
      <vt:lpstr>სამეგრელო</vt:lpstr>
      <vt:lpstr>მშობიარობების გადანაწილება დონეების მიხედვით</vt:lpstr>
      <vt:lpstr>მშობირობების პროცენტული მაჩვენებელი დაწ-ის დონის და გესტაციური ასაკის მიხედვით </vt:lpstr>
      <vt:lpstr>საკეისრო კვეთის პროცენტული მაჩვენებელი</vt:lpstr>
      <vt:lpstr>საკეისრო კვეთა vs. გეგმიური საკეისრო  კვეთა</vt:lpstr>
      <vt:lpstr>საკეისრო კვეთის პროცენტული მაჩვენებელი &lt;39 კვირის გესტაციამდე</vt:lpstr>
      <vt:lpstr>მკვდრადშობადობა</vt:lpstr>
      <vt:lpstr>დედათა სიკვდილი - 0  ადრეული ნეონატალური სიკვდილი - 0</vt:lpstr>
      <vt:lpstr>ახალშობილთა რეფერალი</vt:lpstr>
      <vt:lpstr>რეფერალის მიზეზები II დონე</vt:lpstr>
      <vt:lpstr>რეფერალის მიზეზები I დონე</vt:lpstr>
      <vt:lpstr>ახალშობილთა რდს</vt:lpstr>
      <vt:lpstr>მძიმე პრეეკლამფსია</vt:lpstr>
      <vt:lpstr>სამეანო სისხლდენა, რომელიც საჭიროებდა  ჰისტერექტომიას - 1 შემთხვევა</vt:lpstr>
    </vt:vector>
  </TitlesOfParts>
  <Company>molhsa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Marine Baidauri</dc:creator>
  <cp:lastModifiedBy>Eka Pestvenidze</cp:lastModifiedBy>
  <cp:revision>346</cp:revision>
  <cp:lastPrinted>2014-11-14T15:11:04Z</cp:lastPrinted>
  <dcterms:created xsi:type="dcterms:W3CDTF">2013-11-13T08:13:50Z</dcterms:created>
  <dcterms:modified xsi:type="dcterms:W3CDTF">2017-07-04T09:25:40Z</dcterms:modified>
</cp:coreProperties>
</file>